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HK Grotesk" charset="1" panose="00000500000000000000"/>
      <p:regular r:id="rId15"/>
    </p:embeddedFont>
    <p:embeddedFont>
      <p:font typeface="Glacial Indifference Bold" charset="1" panose="00000800000000000000"/>
      <p:regular r:id="rId16"/>
    </p:embeddedFont>
    <p:embeddedFont>
      <p:font typeface="HK Grotesk Italics" charset="1" panose="00000500000000000000"/>
      <p:regular r:id="rId17"/>
    </p:embeddedFont>
    <p:embeddedFont>
      <p:font typeface="HK Grotesk Bold Italics" charset="1" panose="00000800000000000000"/>
      <p:regular r:id="rId18"/>
    </p:embeddedFont>
    <p:embeddedFont>
      <p:font typeface="HK Grotesk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30108" y="4540956"/>
            <a:ext cx="9627856" cy="113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🌐 Local-first · 🔒 Privacy-Respecting · 🧠 AI Smart · 🎯 Reward-Driven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51632" y="751407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FLOWP</a:t>
            </a: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6061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30108" y="2981173"/>
            <a:ext cx="898473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 i="true">
                <a:solidFill>
                  <a:srgbClr val="FFFFFF"/>
                </a:solidFill>
                <a:latin typeface="HK Grotesk Bold Italics"/>
                <a:ea typeface="HK Grotesk Bold Italics"/>
                <a:cs typeface="HK Grotesk Bold Italics"/>
                <a:sym typeface="HK Grotesk Bold Italics"/>
              </a:rPr>
              <a:t>AI-Powered Productivity Tracker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1344" y="6870520"/>
            <a:ext cx="6520576" cy="1126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🚀 Hackathon: HACKHAZARDS</a:t>
            </a:r>
          </a:p>
          <a:p>
            <a:pPr algn="l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🗓️ Date: 11-25 April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66800"/>
            <a:ext cx="6142093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PRO</a:t>
            </a: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BLEM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389266"/>
            <a:ext cx="8444765" cy="3358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Too many distractions while working/studying remotely</a:t>
            </a:r>
          </a:p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Time gets lost across apps without awareness</a:t>
            </a:r>
          </a:p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Users want productivity insights without sacrificing privacy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16061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071433"/>
            <a:ext cx="8444765" cy="2796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7"/>
              </a:lnSpc>
            </a:pPr>
            <a:r>
              <a:rPr lang="en-US" sz="3162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Existing tools:</a:t>
            </a:r>
          </a:p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Track everything in cloud</a:t>
            </a:r>
          </a:p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Too invasive or hard to customize</a:t>
            </a:r>
          </a:p>
          <a:p>
            <a:pPr algn="l" marL="682784" indent="-341392" lvl="1">
              <a:lnSpc>
                <a:spcPts val="4427"/>
              </a:lnSpc>
              <a:buFont typeface="Arial"/>
              <a:buChar char="•"/>
            </a:pPr>
            <a:r>
              <a:rPr lang="en-US" sz="316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 icons for distractions (YouTube, WhatsApp), show side-by-side comparison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446283" y="-2554717"/>
            <a:ext cx="10287000" cy="15396434"/>
          </a:xfrm>
          <a:custGeom>
            <a:avLst/>
            <a:gdLst/>
            <a:ahLst/>
            <a:cxnLst/>
            <a:rect r="r" b="b" t="t" l="l"/>
            <a:pathLst>
              <a:path h="15396434" w="10287000">
                <a:moveTo>
                  <a:pt x="0" y="15396434"/>
                </a:moveTo>
                <a:lnTo>
                  <a:pt x="10287000" y="15396434"/>
                </a:lnTo>
                <a:lnTo>
                  <a:pt x="10287000" y="0"/>
                </a:lnTo>
                <a:lnTo>
                  <a:pt x="0" y="0"/>
                </a:lnTo>
                <a:lnTo>
                  <a:pt x="0" y="15396434"/>
                </a:lnTo>
                <a:close/>
              </a:path>
            </a:pathLst>
          </a:custGeom>
          <a:blipFill>
            <a:blip r:embed="rId3"/>
            <a:stretch>
              <a:fillRect l="-3038" t="0" r="-3038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468784" y="2210845"/>
            <a:ext cx="3842323" cy="6380043"/>
          </a:xfrm>
          <a:custGeom>
            <a:avLst/>
            <a:gdLst/>
            <a:ahLst/>
            <a:cxnLst/>
            <a:rect r="r" b="b" t="t" l="l"/>
            <a:pathLst>
              <a:path h="6380043" w="3842323">
                <a:moveTo>
                  <a:pt x="3842323" y="0"/>
                </a:moveTo>
                <a:lnTo>
                  <a:pt x="0" y="0"/>
                </a:lnTo>
                <a:lnTo>
                  <a:pt x="0" y="6380042"/>
                </a:lnTo>
                <a:lnTo>
                  <a:pt x="3842323" y="6380042"/>
                </a:lnTo>
                <a:lnTo>
                  <a:pt x="384232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22090" y="525590"/>
            <a:ext cx="12637210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SOLUTION — FLOWPILOT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83333" y="2648172"/>
            <a:ext cx="9875967" cy="546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FlowPilot is...</a:t>
            </a:r>
          </a:p>
          <a:p>
            <a:pPr algn="just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real-time focus tracker that:</a:t>
            </a:r>
          </a:p>
          <a:p>
            <a:pPr algn="just" marL="747012" indent="-373506" lvl="1">
              <a:lnSpc>
                <a:spcPts val="4843"/>
              </a:lnSpc>
              <a:buFont typeface="Arial"/>
              <a:buChar char="•"/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Logs your screen/app/audio locally using Terminator</a:t>
            </a:r>
          </a:p>
          <a:p>
            <a:pPr algn="just" marL="747012" indent="-373506" lvl="1">
              <a:lnSpc>
                <a:spcPts val="4843"/>
              </a:lnSpc>
              <a:buFont typeface="Arial"/>
              <a:buChar char="•"/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Uses AI (Groq + Whisper) to summarize your work</a:t>
            </a:r>
          </a:p>
          <a:p>
            <a:pPr algn="just" marL="747012" indent="-373506" lvl="1">
              <a:lnSpc>
                <a:spcPts val="4843"/>
              </a:lnSpc>
              <a:buFont typeface="Arial"/>
              <a:buChar char="•"/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Gives you a daily productivity score</a:t>
            </a:r>
          </a:p>
          <a:p>
            <a:pPr algn="just" marL="747012" indent="-373506" lvl="1">
              <a:lnSpc>
                <a:spcPts val="4843"/>
              </a:lnSpc>
              <a:buFont typeface="Arial"/>
              <a:buChar char="•"/>
            </a:pPr>
            <a:r>
              <a:rPr lang="en-US" sz="345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Optionally rewards you with tokens or NFTs via Base + Stellar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84817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00019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32798" y="1887070"/>
            <a:ext cx="10761089" cy="7174059"/>
          </a:xfrm>
          <a:custGeom>
            <a:avLst/>
            <a:gdLst/>
            <a:ahLst/>
            <a:cxnLst/>
            <a:rect r="r" b="b" t="t" l="l"/>
            <a:pathLst>
              <a:path h="7174059" w="10761089">
                <a:moveTo>
                  <a:pt x="0" y="0"/>
                </a:moveTo>
                <a:lnTo>
                  <a:pt x="10761089" y="0"/>
                </a:lnTo>
                <a:lnTo>
                  <a:pt x="10761089" y="7174060"/>
                </a:lnTo>
                <a:lnTo>
                  <a:pt x="0" y="71740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2798" y="645580"/>
            <a:ext cx="11654131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ARCHITECTURE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29204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12711" y="1827075"/>
            <a:ext cx="10075289" cy="6716860"/>
          </a:xfrm>
          <a:custGeom>
            <a:avLst/>
            <a:gdLst/>
            <a:ahLst/>
            <a:cxnLst/>
            <a:rect r="r" b="b" t="t" l="l"/>
            <a:pathLst>
              <a:path h="6716860" w="10075289">
                <a:moveTo>
                  <a:pt x="0" y="0"/>
                </a:moveTo>
                <a:lnTo>
                  <a:pt x="10075289" y="0"/>
                </a:lnTo>
                <a:lnTo>
                  <a:pt x="10075289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63638" y="525590"/>
            <a:ext cx="9560725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DEMO &amp;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2085" y="3045238"/>
            <a:ext cx="7406065" cy="560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🧠 What it does (Live):</a:t>
            </a:r>
          </a:p>
          <a:p>
            <a:pPr algn="just">
              <a:lnSpc>
                <a:spcPts val="3432"/>
              </a:lnSpc>
            </a:pPr>
          </a:p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📷 Captures app focus &amp; screenshots</a:t>
            </a:r>
          </a:p>
          <a:p>
            <a:pPr algn="just">
              <a:lnSpc>
                <a:spcPts val="3432"/>
              </a:lnSpc>
            </a:pPr>
          </a:p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📝Extracts + summarizes screen content</a:t>
            </a:r>
          </a:p>
          <a:p>
            <a:pPr algn="just">
              <a:lnSpc>
                <a:spcPts val="3432"/>
              </a:lnSpc>
            </a:pPr>
          </a:p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📊Streams real-time focus score to dashboard</a:t>
            </a:r>
          </a:p>
          <a:p>
            <a:pPr algn="just">
              <a:lnSpc>
                <a:spcPts val="3432"/>
              </a:lnSpc>
            </a:pPr>
          </a:p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🏆 Issues daily Stellar rewards</a:t>
            </a:r>
          </a:p>
          <a:p>
            <a:pPr algn="just">
              <a:lnSpc>
                <a:spcPts val="3432"/>
              </a:lnSpc>
            </a:pPr>
          </a:p>
          <a:p>
            <a:pPr algn="just">
              <a:lnSpc>
                <a:spcPts val="3432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🛡️ All local-first, modular, and clean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74979" y="9439453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29336" y="807491"/>
            <a:ext cx="14429327" cy="8221054"/>
          </a:xfrm>
          <a:custGeom>
            <a:avLst/>
            <a:gdLst/>
            <a:ahLst/>
            <a:cxnLst/>
            <a:rect r="r" b="b" t="t" l="l"/>
            <a:pathLst>
              <a:path h="8221054" w="14429327">
                <a:moveTo>
                  <a:pt x="0" y="0"/>
                </a:moveTo>
                <a:lnTo>
                  <a:pt x="14429328" y="0"/>
                </a:lnTo>
                <a:lnTo>
                  <a:pt x="14429328" y="8221054"/>
                </a:lnTo>
                <a:lnTo>
                  <a:pt x="0" y="82210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864" r="0" b="-1307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16061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1840" y="1569910"/>
            <a:ext cx="7351437" cy="7375780"/>
          </a:xfrm>
          <a:custGeom>
            <a:avLst/>
            <a:gdLst/>
            <a:ahLst/>
            <a:cxnLst/>
            <a:rect r="r" b="b" t="t" l="l"/>
            <a:pathLst>
              <a:path h="7375780" w="7351437">
                <a:moveTo>
                  <a:pt x="0" y="0"/>
                </a:moveTo>
                <a:lnTo>
                  <a:pt x="7351438" y="0"/>
                </a:lnTo>
                <a:lnTo>
                  <a:pt x="7351438" y="7375780"/>
                </a:lnTo>
                <a:lnTo>
                  <a:pt x="0" y="7375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66800"/>
            <a:ext cx="8115300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RESULTS &amp; OUTPUT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76434"/>
            <a:ext cx="9253140" cy="5014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78"/>
              </a:lnSpc>
            </a:pPr>
            <a:r>
              <a:rPr lang="en-US" sz="3533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 Fully working end-to-end:</a:t>
            </a:r>
          </a:p>
          <a:p>
            <a:pPr algn="just">
              <a:lnSpc>
                <a:spcPts val="6678"/>
              </a:lnSpc>
            </a:pPr>
            <a:r>
              <a:rPr lang="en-US" sz="3533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Focus Score:</a:t>
            </a:r>
            <a:r>
              <a:rPr lang="en-US" sz="353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Real-time, reactive</a:t>
            </a:r>
          </a:p>
          <a:p>
            <a:pPr algn="just">
              <a:lnSpc>
                <a:spcPts val="6678"/>
              </a:lnSpc>
            </a:pPr>
            <a:r>
              <a:rPr lang="en-US" sz="3533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OCR + Summary:</a:t>
            </a:r>
            <a:r>
              <a:rPr lang="en-US" sz="353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Extracted from screen</a:t>
            </a:r>
          </a:p>
          <a:p>
            <a:pPr algn="just">
              <a:lnSpc>
                <a:spcPts val="6678"/>
              </a:lnSpc>
            </a:pPr>
            <a:r>
              <a:rPr lang="en-US" sz="3533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Stellar Payout: 10</a:t>
            </a:r>
            <a:r>
              <a:rPr lang="en-US" sz="353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FPT daily goal hit</a:t>
            </a:r>
          </a:p>
          <a:p>
            <a:pPr algn="just">
              <a:lnSpc>
                <a:spcPts val="6678"/>
              </a:lnSpc>
            </a:pPr>
            <a:r>
              <a:rPr lang="en-US" sz="353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&lt;300MB/week without media</a:t>
            </a:r>
          </a:p>
          <a:p>
            <a:pPr algn="just">
              <a:lnSpc>
                <a:spcPts val="6678"/>
              </a:lnSpc>
            </a:pPr>
            <a:r>
              <a:rPr lang="en-US" sz="353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All data processed locally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25963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66800"/>
            <a:ext cx="6706974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SCOPE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326672"/>
            <a:ext cx="8729722" cy="5401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35"/>
              </a:lnSpc>
            </a:pPr>
            <a:r>
              <a:rPr lang="en-US" sz="3600" b="true">
                <a:solidFill>
                  <a:srgbClr val="FFFFFF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🚀 What's Next:</a:t>
            </a:r>
          </a:p>
          <a:p>
            <a:pPr algn="l">
              <a:lnSpc>
                <a:spcPts val="7235"/>
              </a:lnSpc>
            </a:pPr>
            <a:r>
              <a:rPr lang="en-US" sz="36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Cross-device syncing (with encryption)</a:t>
            </a:r>
          </a:p>
          <a:p>
            <a:pPr algn="l">
              <a:lnSpc>
                <a:spcPts val="7235"/>
              </a:lnSpc>
            </a:pPr>
            <a:r>
              <a:rPr lang="en-US" sz="36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Smart distraction nudges</a:t>
            </a:r>
          </a:p>
          <a:p>
            <a:pPr algn="l">
              <a:lnSpc>
                <a:spcPts val="7235"/>
              </a:lnSpc>
            </a:pPr>
            <a:r>
              <a:rPr lang="en-US" sz="36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Emotion-aware scoring</a:t>
            </a:r>
          </a:p>
          <a:p>
            <a:pPr algn="l">
              <a:lnSpc>
                <a:spcPts val="7235"/>
              </a:lnSpc>
            </a:pPr>
            <a:r>
              <a:rPr lang="en-US" sz="36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Public opt-in leaderboards</a:t>
            </a:r>
          </a:p>
          <a:p>
            <a:pPr algn="l">
              <a:lnSpc>
                <a:spcPts val="7235"/>
              </a:lnSpc>
            </a:pPr>
            <a:r>
              <a:rPr lang="en-US" sz="36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Support for teams &amp; orgs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35709" y="91916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112392" y="1028700"/>
            <a:ext cx="4985900" cy="7453668"/>
          </a:xfrm>
          <a:custGeom>
            <a:avLst/>
            <a:gdLst/>
            <a:ahLst/>
            <a:cxnLst/>
            <a:rect r="r" b="b" t="t" l="l"/>
            <a:pathLst>
              <a:path h="7453668" w="4985900">
                <a:moveTo>
                  <a:pt x="0" y="0"/>
                </a:moveTo>
                <a:lnTo>
                  <a:pt x="4985900" y="0"/>
                </a:lnTo>
                <a:lnTo>
                  <a:pt x="4985900" y="7453668"/>
                </a:lnTo>
                <a:lnTo>
                  <a:pt x="0" y="74536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88" t="0" r="-1388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6061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Heckhazards Hackethon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DAGlRrN8rwI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